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5"/>
  </p:sldMasterIdLst>
  <p:notesMasterIdLst>
    <p:notesMasterId r:id="rId28"/>
  </p:notesMasterIdLst>
  <p:handoutMasterIdLst>
    <p:handoutMasterId r:id="rId29"/>
  </p:handoutMasterIdLst>
  <p:sldIdLst>
    <p:sldId id="257" r:id="rId6"/>
    <p:sldId id="270" r:id="rId7"/>
    <p:sldId id="283" r:id="rId8"/>
    <p:sldId id="263" r:id="rId9"/>
    <p:sldId id="281" r:id="rId10"/>
    <p:sldId id="266" r:id="rId11"/>
    <p:sldId id="284" r:id="rId12"/>
    <p:sldId id="289" r:id="rId13"/>
    <p:sldId id="298" r:id="rId14"/>
    <p:sldId id="285" r:id="rId15"/>
    <p:sldId id="288" r:id="rId16"/>
    <p:sldId id="287" r:id="rId17"/>
    <p:sldId id="299" r:id="rId18"/>
    <p:sldId id="286" r:id="rId19"/>
    <p:sldId id="291" r:id="rId20"/>
    <p:sldId id="292" r:id="rId21"/>
    <p:sldId id="294" r:id="rId22"/>
    <p:sldId id="295" r:id="rId23"/>
    <p:sldId id="296" r:id="rId24"/>
    <p:sldId id="297" r:id="rId25"/>
    <p:sldId id="280" r:id="rId26"/>
    <p:sldId id="271" r:id="rId27"/>
  </p:sldIdLst>
  <p:sldSz cx="12192000" cy="6858000"/>
  <p:notesSz cx="6669088" cy="9926638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Segoe UI" panose="020B0502040204020203" pitchFamily="34" charset="0"/>
      <p:regular r:id="rId36"/>
      <p:bold r:id="rId37"/>
      <p:italic r:id="rId38"/>
      <p:boldItalic r:id="rId39"/>
    </p:embeddedFont>
    <p:embeddedFont>
      <p:font typeface="Segoe UI Light" panose="020B0502040204020203" pitchFamily="34" charset="0"/>
      <p:regular r:id="rId40"/>
      <p:italic r:id="rId41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BOUTER" initials="SB" lastIdx="9" clrIdx="0">
    <p:extLst>
      <p:ext uri="{19B8F6BF-5375-455C-9EA6-DF929625EA0E}">
        <p15:presenceInfo xmlns:p15="http://schemas.microsoft.com/office/powerpoint/2012/main" userId="S-1-5-21-1801674531-1897051121-839522115-8424" providerId="AD"/>
      </p:ext>
    </p:extLst>
  </p:cmAuthor>
  <p:cmAuthor id="2" name="Thierry RICHARD" initials="TR" lastIdx="1" clrIdx="1">
    <p:extLst>
      <p:ext uri="{19B8F6BF-5375-455C-9EA6-DF929625EA0E}">
        <p15:presenceInfo xmlns:p15="http://schemas.microsoft.com/office/powerpoint/2012/main" userId="Thierry RICHARD" providerId="None"/>
      </p:ext>
    </p:extLst>
  </p:cmAuthor>
  <p:cmAuthor id="3" name="RICHARD Thierry Admin" initials="RTA" lastIdx="3" clrIdx="2">
    <p:extLst>
      <p:ext uri="{19B8F6BF-5375-455C-9EA6-DF929625EA0E}">
        <p15:presenceInfo xmlns:p15="http://schemas.microsoft.com/office/powerpoint/2012/main" userId="RICHARD Thierry Admin" providerId="None"/>
      </p:ext>
    </p:extLst>
  </p:cmAuthor>
  <p:cmAuthor id="4" name="Arnaud Mainbourg" initials="AM" lastIdx="9" clrIdx="3">
    <p:extLst>
      <p:ext uri="{19B8F6BF-5375-455C-9EA6-DF929625EA0E}">
        <p15:presenceInfo xmlns:p15="http://schemas.microsoft.com/office/powerpoint/2012/main" userId="ff8078625e7c2be5" providerId="Windows Live"/>
      </p:ext>
    </p:extLst>
  </p:cmAuthor>
  <p:cmAuthor id="5" name="Thierry RICHARD" initials="TR [2]" lastIdx="1" clrIdx="4">
    <p:extLst>
      <p:ext uri="{19B8F6BF-5375-455C-9EA6-DF929625EA0E}">
        <p15:presenceInfo xmlns:p15="http://schemas.microsoft.com/office/powerpoint/2012/main" userId="S-1-5-21-1801674531-1897051121-839522115-576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BC80"/>
    <a:srgbClr val="348899"/>
    <a:srgbClr val="959E9E"/>
    <a:srgbClr val="962D3E"/>
    <a:srgbClr val="2F3240"/>
    <a:srgbClr val="03AFC1"/>
    <a:srgbClr val="B014A9"/>
    <a:srgbClr val="ACCFCC"/>
    <a:srgbClr val="00899C"/>
    <a:srgbClr val="343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4" autoAdjust="0"/>
    <p:restoredTop sz="95380" autoAdjust="0"/>
  </p:normalViewPr>
  <p:slideViewPr>
    <p:cSldViewPr snapToGrid="0">
      <p:cViewPr varScale="1">
        <p:scale>
          <a:sx n="56" d="100"/>
          <a:sy n="56" d="100"/>
        </p:scale>
        <p:origin x="547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0.fntdata"/><Relationship Id="rId21" Type="http://schemas.openxmlformats.org/officeDocument/2006/relationships/slide" Target="slides/slide16.xml"/><Relationship Id="rId34" Type="http://schemas.openxmlformats.org/officeDocument/2006/relationships/font" Target="fonts/font5.fntdata"/><Relationship Id="rId42" Type="http://schemas.openxmlformats.org/officeDocument/2006/relationships/commentAuthors" Target="commentAuthor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font" Target="fonts/font1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8-12-10T11:49:18.008" idx="1">
    <p:pos x="7385" y="1669"/>
    <p:text>Pouvez-vous traduire ?</p:text>
    <p:extLst>
      <p:ext uri="{C676402C-5697-4E1C-873F-D02D1690AC5C}">
        <p15:threadingInfo xmlns:p15="http://schemas.microsoft.com/office/powerpoint/2012/main" timeZoneBias="-60"/>
      </p:ext>
    </p:extLst>
  </p:cm>
  <p:cm authorId="5" dt="2018-12-17T14:31:01.201" idx="1">
    <p:pos x="7385" y="1805"/>
    <p:text>Ce sera traduit à l'oral. C'est ce qui est écrit en gros sur la page d'accueil du lanagage. C'est, selon moi, plus parlant qu'en Français.</p:text>
    <p:extLst>
      <p:ext uri="{C676402C-5697-4E1C-873F-D02D1690AC5C}">
        <p15:threadingInfo xmlns:p15="http://schemas.microsoft.com/office/powerpoint/2012/main" timeZoneBias="-60">
          <p15:parentCm authorId="4" idx="1"/>
        </p15:threadingInfo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EB9EB-B186-4F9A-9F85-BBB1D65C7589}" type="datetimeFigureOut">
              <a:rPr lang="fr-FR" smtClean="0"/>
              <a:t>20/12/2018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3BDECB-E14E-459C-896C-A883D5960C42}" type="datetimeFigureOut">
              <a:rPr lang="fr-FR" smtClean="0"/>
              <a:t>20/12/2018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7607" y="9428584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Compilateur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r.wikipedia.org/wiki/Code_source" TargetMode="External"/><Relationship Id="rId5" Type="http://schemas.openxmlformats.org/officeDocument/2006/relationships/hyperlink" Target="https://fr.wikipedia.org/wiki/Type_(informatique)" TargetMode="External"/><Relationship Id="rId4" Type="http://schemas.openxmlformats.org/officeDocument/2006/relationships/hyperlink" Target="https://fr.wikipedia.org/wiki/Interpr%C3%A8te_(informatique)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4691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L’objectif n’est pas d’avoir un cours exhaustif sur ce langage mais d’avoir quelques bases permettant d’appréhender </a:t>
            </a:r>
            <a:r>
              <a:rPr lang="fr-FR" dirty="0" err="1"/>
              <a:t>Angular</a:t>
            </a:r>
            <a:r>
              <a:rPr lang="fr-FR" dirty="0"/>
              <a:t> plus facilement.</a:t>
            </a:r>
          </a:p>
        </p:txBody>
      </p:sp>
    </p:spTree>
    <p:extLst>
      <p:ext uri="{BB962C8B-B14F-4D97-AF65-F5344CB8AC3E}">
        <p14:creationId xmlns:p14="http://schemas.microsoft.com/office/powerpoint/2010/main" val="112526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A5B4E-61E0-4854-9785-88AF627D622D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921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Voici quelques-uns des avantages de </a:t>
            </a:r>
            <a:r>
              <a:rPr lang="fr-FR" dirty="0" err="1"/>
              <a:t>TypeScript</a:t>
            </a:r>
            <a:r>
              <a:rPr lang="fr-FR" dirty="0"/>
              <a:t> tout en conservant la souplesse du Javascript.</a:t>
            </a:r>
          </a:p>
        </p:txBody>
      </p:sp>
    </p:spTree>
    <p:extLst>
      <p:ext uri="{BB962C8B-B14F-4D97-AF65-F5344CB8AC3E}">
        <p14:creationId xmlns:p14="http://schemas.microsoft.com/office/powerpoint/2010/main" val="1863654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La phase de </a:t>
            </a:r>
            <a:r>
              <a:rPr lang="fr-FR" dirty="0" err="1"/>
              <a:t>transcompilation</a:t>
            </a:r>
            <a:r>
              <a:rPr lang="fr-FR" dirty="0"/>
              <a:t> n’a lieu qu’une seule fois bien sûr avant livraison dans l’environnement de production!</a:t>
            </a:r>
          </a:p>
          <a:p>
            <a:r>
              <a:rPr lang="fr-FR" dirty="0"/>
              <a:t>L’outil </a:t>
            </a:r>
            <a:r>
              <a:rPr lang="fr-FR" dirty="0" err="1"/>
              <a:t>tsc</a:t>
            </a:r>
            <a:r>
              <a:rPr lang="fr-FR" dirty="0"/>
              <a:t> est le </a:t>
            </a:r>
            <a:r>
              <a:rPr lang="fr-FR" dirty="0" err="1"/>
              <a:t>transpcompilateur</a:t>
            </a:r>
            <a:r>
              <a:rPr lang="fr-FR" dirty="0"/>
              <a:t> entre le TS et le JS.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1655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Il est aussi possible d’utiliser les types disponibles en Javascript comme Date par exemple!!</a:t>
            </a:r>
          </a:p>
        </p:txBody>
      </p:sp>
    </p:spTree>
    <p:extLst>
      <p:ext uri="{BB962C8B-B14F-4D97-AF65-F5344CB8AC3E}">
        <p14:creationId xmlns:p14="http://schemas.microsoft.com/office/powerpoint/2010/main" val="3261605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Affichage numérique. Base 0</a:t>
            </a:r>
          </a:p>
        </p:txBody>
      </p:sp>
    </p:spTree>
    <p:extLst>
      <p:ext uri="{BB962C8B-B14F-4D97-AF65-F5344CB8AC3E}">
        <p14:creationId xmlns:p14="http://schemas.microsoft.com/office/powerpoint/2010/main" val="1797153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65083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L'inférence de types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est un mécanisme qui permet à un 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ompilateur"/>
              </a:rPr>
              <a:t>compilateur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 un 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Interprète (informatique)"/>
              </a:rPr>
              <a:t>interpréteur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rechercher automatiquement les 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Type (informatique)"/>
              </a:rPr>
              <a:t>types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associés à des expressions, sans qu'ils soient indiqués explicitement dans le 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Code source"/>
              </a:rPr>
              <a:t>code source</a:t>
            </a: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3992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mod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36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baseline="0">
                <a:solidFill>
                  <a:srgbClr val="348899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9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84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924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213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468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7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154762" y="6173787"/>
            <a:ext cx="2743200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4" name="ZoneTexte 3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sp>
        <p:nvSpPr>
          <p:cNvPr id="12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962D3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2" name="Imag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13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79C9C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1210628"/>
          </a:xfrm>
        </p:spPr>
        <p:txBody>
          <a:bodyPr lIns="0" tIns="0" rIns="0" bIns="0" anchor="t" anchorCtr="0"/>
          <a:lstStyle>
            <a:lvl1pPr>
              <a:defRPr>
                <a:solidFill>
                  <a:srgbClr val="348899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79118" y="1825625"/>
            <a:ext cx="10718843" cy="3729355"/>
          </a:xfrm>
        </p:spPr>
        <p:txBody>
          <a:bodyPr/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18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59E9E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 lIns="0" tIns="0" rIns="0" bIns="0" anchor="t" anchorCtr="0"/>
          <a:lstStyle>
            <a:lvl1pPr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3729355"/>
          </a:xfrm>
        </p:spPr>
        <p:txBody>
          <a:bodyPr/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</a:t>
            </a:r>
            <a:r>
              <a:rPr lang="fr-FR" dirty="0" err="1"/>
              <a:t>masquehf:kifyfyfyfyfyfyfyf:kfk:gvgl:g</a:t>
            </a:r>
            <a:endParaRPr lang="fr-FR" dirty="0"/>
          </a:p>
          <a:p>
            <a:pPr lvl="0"/>
            <a:r>
              <a:rPr lang="fr-FR" dirty="0"/>
              <a:t>:</a:t>
            </a:r>
            <a:r>
              <a:rPr lang="fr-FR" dirty="0" err="1"/>
              <a:t>glo!g</a:t>
            </a:r>
            <a:r>
              <a:rPr lang="fr-FR" dirty="0"/>
              <a:t> </a:t>
            </a:r>
            <a:r>
              <a:rPr lang="fr-FR" dirty="0" err="1"/>
              <a:t>lgl:gf</a:t>
            </a:r>
            <a:r>
              <a:rPr lang="fr-FR" dirty="0"/>
              <a:t>:</a:t>
            </a:r>
          </a:p>
          <a:p>
            <a:pPr lvl="0"/>
            <a:endParaRPr lang="fr-FR" dirty="0"/>
          </a:p>
          <a:p>
            <a:pPr lvl="1"/>
            <a:r>
              <a:rPr lang="fr-FR" dirty="0"/>
              <a:t>Deuxième </a:t>
            </a:r>
            <a:r>
              <a:rPr lang="fr-FR" dirty="0" err="1"/>
              <a:t>niveauhil:iiiiiiiiiiiiiiiiiiiiiiopùjkb</a:t>
            </a:r>
            <a:r>
              <a:rPr lang="fr-FR" dirty="0"/>
              <a:t> </a:t>
            </a:r>
            <a:r>
              <a:rPr lang="fr-FR" dirty="0" err="1"/>
              <a:t>ihlfo:ghoglugmohhvki:y</a:t>
            </a:r>
            <a:r>
              <a:rPr lang="fr-FR" dirty="0"/>
              <a:t>  </a:t>
            </a:r>
            <a:r>
              <a:rPr lang="fr-FR" dirty="0" err="1"/>
              <a:t>yiyfi:ilyg</a:t>
            </a:r>
            <a:r>
              <a:rPr lang="fr-FR" dirty="0"/>
              <a:t> li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012880" y="6173787"/>
            <a:ext cx="885081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6133C14-29F8-4CFA-9628-57A273ADF066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5" y="5699158"/>
            <a:ext cx="839754" cy="839754"/>
          </a:xfrm>
          <a:prstGeom prst="rect">
            <a:avLst/>
          </a:prstGeom>
        </p:spPr>
      </p:pic>
      <p:sp>
        <p:nvSpPr>
          <p:cNvPr id="24" name="Espace réservé du texte 23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468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81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6133C14-29F8-4CFA-9628-57A273ADF0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58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79" r:id="rId3"/>
    <p:sldLayoutId id="2147483651" r:id="rId4"/>
    <p:sldLayoutId id="2147483650" r:id="rId5"/>
    <p:sldLayoutId id="214748366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pescriptlang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 développement côté client avec JavaScript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Module 5 - 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619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classes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AEC85D28-F9F8-43AB-9FF2-0A9379EA071F}"/>
              </a:ext>
            </a:extLst>
          </p:cNvPr>
          <p:cNvGrpSpPr/>
          <p:nvPr/>
        </p:nvGrpSpPr>
        <p:grpSpPr>
          <a:xfrm>
            <a:off x="1917997" y="3004213"/>
            <a:ext cx="79972" cy="573066"/>
            <a:chOff x="5867402" y="2577549"/>
            <a:chExt cx="79972" cy="573066"/>
          </a:xfrm>
        </p:grpSpPr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B0AFBEDB-D7B4-44E4-83F9-83D19F35C5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4510" y="2664615"/>
              <a:ext cx="0" cy="486000"/>
            </a:xfrm>
            <a:prstGeom prst="line">
              <a:avLst/>
            </a:prstGeom>
            <a:ln w="25400">
              <a:solidFill>
                <a:srgbClr val="3436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riangle isocèle 6">
              <a:extLst>
                <a:ext uri="{FF2B5EF4-FFF2-40B4-BE49-F238E27FC236}">
                  <a16:creationId xmlns:a16="http://schemas.microsoft.com/office/drawing/2014/main" id="{EA43943D-19D7-4D5A-A4AD-6C8A4C8254DF}"/>
                </a:ext>
              </a:extLst>
            </p:cNvPr>
            <p:cNvSpPr/>
            <p:nvPr/>
          </p:nvSpPr>
          <p:spPr>
            <a:xfrm>
              <a:off x="5867402" y="2577549"/>
              <a:ext cx="79972" cy="94209"/>
            </a:xfrm>
            <a:prstGeom prst="triangle">
              <a:avLst/>
            </a:prstGeom>
            <a:noFill/>
            <a:ln w="19050">
              <a:solidFill>
                <a:srgbClr val="3436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BA980723-2886-47C5-B4AE-CC7FCD3CEBE2}"/>
              </a:ext>
            </a:extLst>
          </p:cNvPr>
          <p:cNvSpPr txBox="1"/>
          <p:nvPr/>
        </p:nvSpPr>
        <p:spPr>
          <a:xfrm>
            <a:off x="952936" y="2367625"/>
            <a:ext cx="1977390" cy="404552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Object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93699AF-DA8F-43B0-B794-1A2818B934F5}"/>
              </a:ext>
            </a:extLst>
          </p:cNvPr>
          <p:cNvSpPr txBox="1"/>
          <p:nvPr/>
        </p:nvSpPr>
        <p:spPr>
          <a:xfrm>
            <a:off x="952936" y="2772177"/>
            <a:ext cx="1977390" cy="220581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5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79818A5-4B84-407D-9F02-EF9974644EF7}"/>
              </a:ext>
            </a:extLst>
          </p:cNvPr>
          <p:cNvSpPr txBox="1"/>
          <p:nvPr/>
        </p:nvSpPr>
        <p:spPr>
          <a:xfrm>
            <a:off x="952936" y="3516410"/>
            <a:ext cx="1977390" cy="404552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Sport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3448714-C028-467A-AFC0-6FB60A6C40FB}"/>
              </a:ext>
            </a:extLst>
          </p:cNvPr>
          <p:cNvSpPr txBox="1"/>
          <p:nvPr/>
        </p:nvSpPr>
        <p:spPr>
          <a:xfrm>
            <a:off x="952936" y="3920962"/>
            <a:ext cx="1977390" cy="236133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7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46D0B622-035B-4CEF-9AE4-EDCE13B1E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797" y="1425532"/>
            <a:ext cx="7343677" cy="427809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//Déclaration d'une classe en 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TypeScript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nom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prive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(nom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description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nom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=nom;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prive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"valeur cachée"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afficher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b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nom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 '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description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564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L’héritage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469C0694-9F9F-4ABA-AD60-CDC64C2469DC}"/>
              </a:ext>
            </a:extLst>
          </p:cNvPr>
          <p:cNvGrpSpPr/>
          <p:nvPr/>
        </p:nvGrpSpPr>
        <p:grpSpPr>
          <a:xfrm>
            <a:off x="1920327" y="2979643"/>
            <a:ext cx="79972" cy="573066"/>
            <a:chOff x="5867402" y="2577549"/>
            <a:chExt cx="79972" cy="573066"/>
          </a:xfrm>
        </p:grpSpPr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DE9C226C-3BE2-4585-8757-2A4FA7FFC1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4510" y="2664615"/>
              <a:ext cx="0" cy="486000"/>
            </a:xfrm>
            <a:prstGeom prst="line">
              <a:avLst/>
            </a:prstGeom>
            <a:ln w="25400">
              <a:solidFill>
                <a:srgbClr val="3436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riangle isocèle 6">
              <a:extLst>
                <a:ext uri="{FF2B5EF4-FFF2-40B4-BE49-F238E27FC236}">
                  <a16:creationId xmlns:a16="http://schemas.microsoft.com/office/drawing/2014/main" id="{FD854B7A-554C-42F0-9CAF-84FD7166892E}"/>
                </a:ext>
              </a:extLst>
            </p:cNvPr>
            <p:cNvSpPr/>
            <p:nvPr/>
          </p:nvSpPr>
          <p:spPr>
            <a:xfrm>
              <a:off x="5867402" y="2577549"/>
              <a:ext cx="79972" cy="94209"/>
            </a:xfrm>
            <a:prstGeom prst="triangle">
              <a:avLst/>
            </a:prstGeom>
            <a:noFill/>
            <a:ln w="19050">
              <a:solidFill>
                <a:srgbClr val="3436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ZoneTexte 7">
            <a:extLst>
              <a:ext uri="{FF2B5EF4-FFF2-40B4-BE49-F238E27FC236}">
                <a16:creationId xmlns:a16="http://schemas.microsoft.com/office/drawing/2014/main" id="{44F9A851-70CB-499B-BEBF-79DD0BCC6000}"/>
              </a:ext>
            </a:extLst>
          </p:cNvPr>
          <p:cNvSpPr txBox="1"/>
          <p:nvPr/>
        </p:nvSpPr>
        <p:spPr>
          <a:xfrm>
            <a:off x="795861" y="2374585"/>
            <a:ext cx="2318260" cy="409354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Sport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80CF3F5-6B27-4142-AA9B-DEF0517B1827}"/>
              </a:ext>
            </a:extLst>
          </p:cNvPr>
          <p:cNvSpPr txBox="1"/>
          <p:nvPr/>
        </p:nvSpPr>
        <p:spPr>
          <a:xfrm>
            <a:off x="795861" y="2783939"/>
            <a:ext cx="2318260" cy="184249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4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677D2F6-7725-4C04-AA3F-96B52CAA18EA}"/>
              </a:ext>
            </a:extLst>
          </p:cNvPr>
          <p:cNvSpPr txBox="1"/>
          <p:nvPr/>
        </p:nvSpPr>
        <p:spPr>
          <a:xfrm>
            <a:off x="795860" y="3491840"/>
            <a:ext cx="2318267" cy="404552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SportDeCompetition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AE0F9DF5-84BA-4E6D-960C-DDFCB1683BBB}"/>
              </a:ext>
            </a:extLst>
          </p:cNvPr>
          <p:cNvSpPr txBox="1"/>
          <p:nvPr/>
        </p:nvSpPr>
        <p:spPr>
          <a:xfrm>
            <a:off x="795860" y="3896392"/>
            <a:ext cx="2318261" cy="236133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7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6D9CA877-9B3E-42EE-80D1-7BB8845347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0106" y="1299363"/>
            <a:ext cx="5985934" cy="427809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//Mise en place de l’héritage en </a:t>
            </a:r>
            <a:r>
              <a:rPr lang="fr-FR" altLang="fr-FR" sz="1600" i="1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</a:t>
            </a:r>
            <a:endParaRPr kumimoji="0" lang="fr-FR" altLang="fr-FR" sz="1600" b="1" i="0" u="none" strike="noStrike" cap="none" normalizeH="0" baseline="0" dirty="0">
              <a:ln>
                <a:noFill/>
              </a:ln>
              <a:solidFill>
                <a:srgbClr val="00008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SportDeCompetition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(nom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description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niveau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(nom, description);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afficher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b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super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afficher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"Niveau : "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niveau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20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interfaces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7F87AAA-E046-4147-A0B7-BC730E1C0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1220" y="1307663"/>
            <a:ext cx="6973384" cy="37856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//Interface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Jouable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//Propriété optionnelle si ?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score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?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jouer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(joueur1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joueur2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SportJouable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 </a:t>
            </a:r>
            <a:r>
              <a:rPr lang="fr-FR" altLang="fr-FR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implements</a:t>
            </a: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Jouable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jouer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(joueur1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joueur2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b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//...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4397C05A-A923-4A2B-BE7E-9F0C32E1E0C6}"/>
              </a:ext>
            </a:extLst>
          </p:cNvPr>
          <p:cNvGrpSpPr>
            <a:grpSpLocks/>
          </p:cNvGrpSpPr>
          <p:nvPr/>
        </p:nvGrpSpPr>
        <p:grpSpPr>
          <a:xfrm>
            <a:off x="1920347" y="2979642"/>
            <a:ext cx="46800" cy="1777953"/>
            <a:chOff x="5867401" y="2577549"/>
            <a:chExt cx="47256" cy="573066"/>
          </a:xfrm>
        </p:grpSpPr>
        <p:cxnSp>
          <p:nvCxnSpPr>
            <p:cNvPr id="7" name="Connecteur droit 6">
              <a:extLst>
                <a:ext uri="{FF2B5EF4-FFF2-40B4-BE49-F238E27FC236}">
                  <a16:creationId xmlns:a16="http://schemas.microsoft.com/office/drawing/2014/main" id="{EDB56277-5C9D-4789-BAEB-01E844BB89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5274" y="2607718"/>
              <a:ext cx="10147" cy="542897"/>
            </a:xfrm>
            <a:prstGeom prst="line">
              <a:avLst/>
            </a:prstGeom>
            <a:ln w="25400">
              <a:solidFill>
                <a:srgbClr val="34364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4414A444-5C16-4EF4-8FF5-5632263B2EF5}"/>
                </a:ext>
              </a:extLst>
            </p:cNvPr>
            <p:cNvSpPr/>
            <p:nvPr/>
          </p:nvSpPr>
          <p:spPr>
            <a:xfrm>
              <a:off x="5867401" y="2577549"/>
              <a:ext cx="47256" cy="30169"/>
            </a:xfrm>
            <a:prstGeom prst="triangle">
              <a:avLst/>
            </a:prstGeom>
            <a:noFill/>
            <a:ln w="19050">
              <a:solidFill>
                <a:srgbClr val="34364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3F1FE9BD-9E13-4E24-BC5E-84C1CA68D4BC}"/>
              </a:ext>
            </a:extLst>
          </p:cNvPr>
          <p:cNvSpPr txBox="1"/>
          <p:nvPr/>
        </p:nvSpPr>
        <p:spPr>
          <a:xfrm>
            <a:off x="795861" y="2044700"/>
            <a:ext cx="2318260" cy="739239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Jouable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rgbClr val="34364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&lt;&lt;interface&gt;&gt;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A4182F5-BBED-4C7F-BEE4-FC7B1FA91EA5}"/>
              </a:ext>
            </a:extLst>
          </p:cNvPr>
          <p:cNvSpPr txBox="1"/>
          <p:nvPr/>
        </p:nvSpPr>
        <p:spPr>
          <a:xfrm>
            <a:off x="795861" y="2783939"/>
            <a:ext cx="2318260" cy="184249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4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0C89E27-D0F7-48E3-B4A6-6D3D437C31BB}"/>
              </a:ext>
            </a:extLst>
          </p:cNvPr>
          <p:cNvSpPr txBox="1"/>
          <p:nvPr/>
        </p:nvSpPr>
        <p:spPr>
          <a:xfrm>
            <a:off x="795860" y="4774540"/>
            <a:ext cx="2318267" cy="404552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SportJouable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C8CB539-2A2A-413A-9E1C-CE5427B0EC5F}"/>
              </a:ext>
            </a:extLst>
          </p:cNvPr>
          <p:cNvSpPr txBox="1"/>
          <p:nvPr/>
        </p:nvSpPr>
        <p:spPr>
          <a:xfrm>
            <a:off x="795860" y="5179092"/>
            <a:ext cx="2318261" cy="236133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7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2597D98D-B986-4389-8742-87744D38FCFB}"/>
              </a:ext>
            </a:extLst>
          </p:cNvPr>
          <p:cNvGrpSpPr/>
          <p:nvPr/>
        </p:nvGrpSpPr>
        <p:grpSpPr>
          <a:xfrm>
            <a:off x="1298026" y="4184530"/>
            <a:ext cx="45719" cy="573066"/>
            <a:chOff x="5867402" y="2577549"/>
            <a:chExt cx="79972" cy="573066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4E8C7B56-CCA7-45F6-B283-2E87CD4890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4510" y="2664615"/>
              <a:ext cx="0" cy="486000"/>
            </a:xfrm>
            <a:prstGeom prst="line">
              <a:avLst/>
            </a:prstGeom>
            <a:ln w="25400">
              <a:solidFill>
                <a:srgbClr val="34364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riangle isocèle 14">
              <a:extLst>
                <a:ext uri="{FF2B5EF4-FFF2-40B4-BE49-F238E27FC236}">
                  <a16:creationId xmlns:a16="http://schemas.microsoft.com/office/drawing/2014/main" id="{C7925072-CE9A-4251-93CE-115B6DDA9585}"/>
                </a:ext>
              </a:extLst>
            </p:cNvPr>
            <p:cNvSpPr/>
            <p:nvPr/>
          </p:nvSpPr>
          <p:spPr>
            <a:xfrm>
              <a:off x="5867402" y="2577549"/>
              <a:ext cx="79972" cy="94209"/>
            </a:xfrm>
            <a:prstGeom prst="triangle">
              <a:avLst/>
            </a:prstGeom>
            <a:noFill/>
            <a:ln w="19050">
              <a:solidFill>
                <a:srgbClr val="3436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0BB5B58C-992F-4EBB-B213-A6465E10CEF1}"/>
              </a:ext>
            </a:extLst>
          </p:cNvPr>
          <p:cNvSpPr txBox="1"/>
          <p:nvPr/>
        </p:nvSpPr>
        <p:spPr>
          <a:xfrm>
            <a:off x="795860" y="3579472"/>
            <a:ext cx="1060273" cy="409354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343642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Sport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27B2369-5950-4514-BBDF-003FDE823A3E}"/>
              </a:ext>
            </a:extLst>
          </p:cNvPr>
          <p:cNvSpPr txBox="1"/>
          <p:nvPr/>
        </p:nvSpPr>
        <p:spPr>
          <a:xfrm>
            <a:off x="795860" y="3988826"/>
            <a:ext cx="1060273" cy="184249"/>
          </a:xfrm>
          <a:prstGeom prst="rect">
            <a:avLst/>
          </a:prstGeom>
          <a:solidFill>
            <a:schemeClr val="bg1"/>
          </a:solidFill>
          <a:ln w="19050">
            <a:solidFill>
              <a:srgbClr val="343642"/>
            </a:solidFill>
          </a:ln>
        </p:spPr>
        <p:txBody>
          <a:bodyPr vert="horz" wrap="square" lIns="91440" tIns="45720" rIns="91440" bIns="45720" rtlCol="0" anchor="t" anchorCtr="0">
            <a:normAutofit fontScale="4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srgbClr val="343642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53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interfaces de méthodes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3D9DA13-90E8-4CD8-AAE3-A60B527BF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2476" y="2160710"/>
            <a:ext cx="10552889" cy="206210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interface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jouer{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(joueur1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joueur2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jouerAuBadminton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jouer =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(joueur1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joueur2 :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//...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690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2221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génériques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BE9362-C4F3-4ABC-81CD-91BB9076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tableaux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Les classes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8A495F3-F761-48B9-A841-8C9CCDAB1C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008" y="2338945"/>
            <a:ext cx="598593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tableauType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 = [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tableauGenerique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= [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9F49697-5CAC-43CE-8197-FCE6EEBED9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008" y="3690302"/>
            <a:ext cx="6973384" cy="23083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Sandwich&lt;V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Viande, L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Legume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constructor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viande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V,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legume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L){}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afficher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: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b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//...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16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86626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modules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BE9362-C4F3-4ABC-81CD-91BB9076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1600" dirty="0"/>
              <a:t>Création d’un module</a:t>
            </a:r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endParaRPr lang="fr-FR" sz="1600" dirty="0"/>
          </a:p>
          <a:p>
            <a:r>
              <a:rPr lang="fr-FR" sz="1600" dirty="0"/>
              <a:t>Utilisation d’un module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AE41BF4-F220-4F2E-B8C7-1FA8D65BA4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3115" y="1783950"/>
            <a:ext cx="499848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//Création d'un module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BusinessOBject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//...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export class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Sport{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/*...*/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//...</a:t>
            </a:r>
            <a:b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sportModule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BusinessOBject.Sport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 =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BusinessOBject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sportAliasModule</a:t>
            </a: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BO.Sport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67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1780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expressions lambdas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6FC97C9-584E-4FA9-AAE0-9035B1FA4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2476" y="1296499"/>
            <a:ext cx="10552889" cy="464742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//Déclaration d’une fonction classique</a:t>
            </a:r>
            <a:endParaRPr kumimoji="0" lang="fr-FR" altLang="fr-FR" sz="1600" b="1" i="0" u="none" strike="noStrike" cap="none" normalizeH="0" baseline="0" dirty="0">
              <a:ln>
                <a:noFill/>
              </a:ln>
              <a:solidFill>
                <a:srgbClr val="00008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floor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()*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1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//Premier exemple d’expression lambda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donneMoiUnEntierV2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()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=&gt;{</a:t>
            </a: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floor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()*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donneMoiUnEntierV2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//Second exemple d’expression lambda</a:t>
            </a:r>
            <a:endParaRPr lang="fr-FR" altLang="fr-FR" sz="1600" b="1" dirty="0">
              <a:solidFill>
                <a:srgbClr val="00008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donneMoiUnEntierV3 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()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=&gt;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floor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Math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 err="1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random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()*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16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fr-FR" altLang="fr-FR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donneMoiUnEntierV3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altLang="fr-FR" sz="16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//Exemple d’expression lambda pour l’affichage des éléments d’un tableau</a:t>
            </a:r>
            <a:br>
              <a:rPr lang="fr-FR" altLang="fr-FR" sz="16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fr-FR" altLang="fr-FR" sz="16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tableau 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fr-FR" altLang="fr-FR" sz="16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= [</a:t>
            </a:r>
            <a:r>
              <a:rPr lang="fr-FR" altLang="fr-F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 sz="16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  <a:b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b="1" i="1" dirty="0" err="1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tableau</a:t>
            </a:r>
            <a:r>
              <a:rPr lang="fr-FR" altLang="fr-FR" sz="16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dirty="0" err="1">
                <a:solidFill>
                  <a:srgbClr val="7A7A4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((value, index, tab) =&gt; </a:t>
            </a:r>
            <a:r>
              <a:rPr lang="fr-FR" altLang="fr-FR" sz="1600" b="1" i="1" dirty="0">
                <a:solidFill>
                  <a:srgbClr val="660E7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dirty="0">
                <a:solidFill>
                  <a:srgbClr val="7A7A4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log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"tableau[%i]=%i"</a:t>
            </a:r>
            <a:r>
              <a:rPr lang="fr-FR" altLang="fr-FR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index, value));</a:t>
            </a:r>
            <a:endParaRPr lang="fr-FR" altLang="fr-FR" sz="3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0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Découvrir les bases du </a:t>
            </a:r>
            <a:r>
              <a:rPr lang="fr-FR" dirty="0" err="1"/>
              <a:t>TypeScript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179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9775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7289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645506" y="1099255"/>
            <a:ext cx="7252455" cy="4144991"/>
          </a:xfrm>
        </p:spPr>
        <p:txBody>
          <a:bodyPr/>
          <a:lstStyle/>
          <a:p>
            <a:r>
              <a:rPr lang="fr-FR" dirty="0"/>
              <a:t>Vous connaissez les bases de </a:t>
            </a:r>
            <a:r>
              <a:rPr lang="fr-FR" dirty="0" err="1"/>
              <a:t>TypeScript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/>
              <a:t>pour commencer sereinement avec </a:t>
            </a:r>
            <a:r>
              <a:rPr lang="fr-FR" dirty="0" err="1"/>
              <a:t>Angular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61190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Curriculum vitae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Depuis 2012</a:t>
            </a:r>
          </a:p>
          <a:p>
            <a:r>
              <a:rPr lang="fr-FR" dirty="0">
                <a:hlinkClick r:id="rId3"/>
              </a:rPr>
              <a:t>https://www.typescriptlang.org</a:t>
            </a:r>
            <a:endParaRPr lang="fr-FR" dirty="0"/>
          </a:p>
          <a:p>
            <a:r>
              <a:rPr lang="fr-FR" dirty="0" err="1"/>
              <a:t>TypeScript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typed</a:t>
            </a:r>
            <a:r>
              <a:rPr lang="fr-FR" dirty="0"/>
              <a:t> </a:t>
            </a:r>
            <a:r>
              <a:rPr lang="fr-FR" dirty="0" err="1"/>
              <a:t>superset</a:t>
            </a:r>
            <a:r>
              <a:rPr lang="fr-FR" dirty="0"/>
              <a:t> of JavaScript </a:t>
            </a:r>
            <a:r>
              <a:rPr lang="fr-FR" dirty="0" err="1"/>
              <a:t>that</a:t>
            </a:r>
            <a:r>
              <a:rPr lang="fr-FR" dirty="0"/>
              <a:t> compiles to plain JavaScript</a:t>
            </a:r>
          </a:p>
          <a:p>
            <a:r>
              <a:rPr lang="fr-FR" dirty="0" err="1"/>
              <a:t>Any</a:t>
            </a:r>
            <a:r>
              <a:rPr lang="fr-FR" dirty="0"/>
              <a:t> browser. </a:t>
            </a:r>
            <a:r>
              <a:rPr lang="fr-FR" dirty="0" err="1"/>
              <a:t>Any</a:t>
            </a:r>
            <a:r>
              <a:rPr lang="fr-FR" dirty="0"/>
              <a:t> host. </a:t>
            </a:r>
            <a:r>
              <a:rPr lang="fr-FR" dirty="0" err="1"/>
              <a:t>Any</a:t>
            </a:r>
            <a:r>
              <a:rPr lang="fr-FR" dirty="0"/>
              <a:t> OS. Open source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812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/>
              <a:t>Pourquoi </a:t>
            </a:r>
            <a:r>
              <a:rPr lang="fr-FR" dirty="0" err="1"/>
              <a:t>TypeScript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67019" y="1825625"/>
            <a:ext cx="5450282" cy="3729355"/>
          </a:xfrm>
        </p:spPr>
        <p:txBody>
          <a:bodyPr/>
          <a:lstStyle/>
          <a:p>
            <a:r>
              <a:rPr lang="fr-FR" dirty="0"/>
              <a:t>Typage statique possible</a:t>
            </a:r>
          </a:p>
          <a:p>
            <a:r>
              <a:rPr lang="fr-FR" dirty="0"/>
              <a:t>Utilisation des classes</a:t>
            </a:r>
          </a:p>
          <a:p>
            <a:r>
              <a:rPr lang="fr-FR" dirty="0"/>
              <a:t>Utilisation des interfaces</a:t>
            </a:r>
          </a:p>
          <a:p>
            <a:r>
              <a:rPr lang="fr-FR" dirty="0"/>
              <a:t>Utilisation des génériques</a:t>
            </a:r>
          </a:p>
          <a:p>
            <a:r>
              <a:rPr lang="fr-FR" dirty="0"/>
              <a:t>Utilisation des énumérés</a:t>
            </a:r>
          </a:p>
          <a:p>
            <a:r>
              <a:rPr lang="fr-FR" dirty="0"/>
              <a:t>Utilisation des modules</a:t>
            </a:r>
          </a:p>
          <a:p>
            <a:endParaRPr lang="fr-FR" b="1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53D3912-DF0B-4BC1-B0EB-875CB3C3C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40" y="1850015"/>
            <a:ext cx="3157970" cy="315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</p:spPr>
        <p:txBody>
          <a:bodyPr wrap="square">
            <a:normAutofit/>
          </a:bodyPr>
          <a:lstStyle/>
          <a:p>
            <a:r>
              <a:rPr lang="fr-FR" dirty="0" err="1"/>
              <a:t>Transcompilation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495B2E71-3812-4AB2-9987-750EED4DFF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08309" y="2660289"/>
            <a:ext cx="1494661" cy="157898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5D10639-EF86-48BC-92F0-C5D932869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1974" y="2639507"/>
            <a:ext cx="1578986" cy="1578986"/>
          </a:xfrm>
          <a:prstGeom prst="rect">
            <a:avLst/>
          </a:prstGeom>
        </p:spPr>
      </p:pic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1844D20-FAF8-4197-AF40-D5E4383DCF29}"/>
              </a:ext>
            </a:extLst>
          </p:cNvPr>
          <p:cNvCxnSpPr>
            <a:cxnSpLocks/>
          </p:cNvCxnSpPr>
          <p:nvPr/>
        </p:nvCxnSpPr>
        <p:spPr>
          <a:xfrm>
            <a:off x="4648670" y="3449781"/>
            <a:ext cx="2842321" cy="0"/>
          </a:xfrm>
          <a:prstGeom prst="straightConnector1">
            <a:avLst/>
          </a:prstGeom>
          <a:ln w="19050">
            <a:solidFill>
              <a:schemeClr val="bg2">
                <a:lumMod val="7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FA0F2CA3-824A-41ED-A153-D4D9DB7AF7B7}"/>
              </a:ext>
            </a:extLst>
          </p:cNvPr>
          <p:cNvSpPr txBox="1"/>
          <p:nvPr/>
        </p:nvSpPr>
        <p:spPr>
          <a:xfrm>
            <a:off x="5657646" y="2999728"/>
            <a:ext cx="677368" cy="45720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rmAutofit/>
          </a:bodyPr>
          <a:lstStyle/>
          <a:p>
            <a:r>
              <a:rPr lang="fr-FR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tsc</a:t>
            </a:r>
            <a:endParaRPr lang="fr-FR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7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4363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variables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1A82BD6-4071-4791-9DD1-37C120FDAA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2545" y="1690062"/>
            <a:ext cx="7109639" cy="34778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//Déclaration de variables en </a:t>
            </a:r>
            <a:r>
              <a:rPr kumimoji="0" lang="fr-FR" altLang="fr-FR" sz="20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TypeScript</a:t>
            </a:r>
            <a:b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unBooleen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age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profession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String = 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"Informaticien"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//La syntaxe JavaScript est toujours possible</a:t>
            </a:r>
            <a:b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uneVariable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123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//Préférez la syntaxe suivante :</a:t>
            </a:r>
            <a:b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uneAutreVariable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"dix"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uneAutreVariable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137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CCB4AF-DF81-41C4-8C46-40C410B2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énumérés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179DC96-4453-4C0D-9039-88A1D721E8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F238296-5D3E-42B3-8B13-613257DAC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718" y="2232393"/>
            <a:ext cx="10341293" cy="163121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//Déclaration d'un énuméré</a:t>
            </a:r>
            <a:b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Etablissement{</a:t>
            </a: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Maternelle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2000" b="0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Primaire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2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College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2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Lycee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fr-FR" altLang="fr-FR" sz="2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Faculte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20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2000" i="1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//Utilisation d'un énuméré</a:t>
            </a:r>
            <a:b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fr-FR" altLang="fr-FR" sz="20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fr-FR" altLang="fr-FR" sz="2000" b="1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etablissement</a:t>
            </a:r>
            <a:r>
              <a:rPr kumimoji="0" lang="fr-FR" altLang="fr-FR" sz="2000" b="1" i="1" u="none" strike="noStrike" cap="none" normalizeH="0" baseline="0" dirty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Etablissement = </a:t>
            </a:r>
            <a:r>
              <a:rPr kumimoji="0" lang="fr-FR" altLang="fr-FR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Etablissement.</a:t>
            </a:r>
            <a:r>
              <a:rPr kumimoji="0" lang="fr-FR" altLang="fr-FR" sz="2000" b="0" i="1" u="none" strike="noStrike" cap="none" normalizeH="0" baseline="0" dirty="0" err="1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College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40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bases du </a:t>
            </a:r>
            <a:r>
              <a:rPr lang="fr-FR" dirty="0" err="1"/>
              <a:t>TypeScript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908894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6201FEAA9EBE4FA7C434936B46E6EC" ma:contentTypeVersion="0" ma:contentTypeDescription="Crée un document." ma:contentTypeScope="" ma:versionID="f92f32b452ee993011f299d9a05942a6">
  <xsd:schema xmlns:xsd="http://www.w3.org/2001/XMLSchema" xmlns:xs="http://www.w3.org/2001/XMLSchema" xmlns:p="http://schemas.microsoft.com/office/2006/metadata/properties" xmlns:ns2="48513151-72dc-4d20-a25c-0c8180736831" targetNamespace="http://schemas.microsoft.com/office/2006/metadata/properties" ma:root="true" ma:fieldsID="a3910bdc21939a5277c02cb1723dd0ec" ns2:_="">
    <xsd:import namespace="48513151-72dc-4d20-a25c-0c818073683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513151-72dc-4d20-a25c-0c818073683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Valeur d’ID de document" ma:description="Valeur de l’ID de document affecté à cet élément." ma:internalName="_dlc_DocId" ma:readOnly="true">
      <xsd:simpleType>
        <xsd:restriction base="dms:Text"/>
      </xsd:simpleType>
    </xsd:element>
    <xsd:element name="_dlc_DocIdUrl" ma:index="9" nillable="true" ma:displayName="ID de document" ma:description="Lien permanent vers ce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8513151-72dc-4d20-a25c-0c8180736831">Z5HNVW24N33T-678105430-107</_dlc_DocId>
    <_dlc_DocIdUrl xmlns="48513151-72dc-4d20-a25c-0c8180736831">
      <Url>http://inet/eni-transverse/ecole-numérique/_layouts/15/DocIdRedir.aspx?ID=Z5HNVW24N33T-678105430-107</Url>
      <Description>Z5HNVW24N33T-678105430-107</Description>
    </_dlc_DocIdUrl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C53248-3922-4E5B-A1F3-F2C90647B3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513151-72dc-4d20-a25c-0c81807368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744E35-8DFE-42FB-9B27-EF60FB2821E4}">
  <ds:schemaRefs>
    <ds:schemaRef ds:uri="http://purl.org/dc/terms/"/>
    <ds:schemaRef ds:uri="http://schemas.microsoft.com/office/infopath/2007/PartnerControls"/>
    <ds:schemaRef ds:uri="http://purl.org/dc/elements/1.1/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48513151-72dc-4d20-a25c-0c8180736831"/>
  </ds:schemaRefs>
</ds:datastoreItem>
</file>

<file path=customXml/itemProps3.xml><?xml version="1.0" encoding="utf-8"?>
<ds:datastoreItem xmlns:ds="http://schemas.openxmlformats.org/officeDocument/2006/customXml" ds:itemID="{7623CA14-8060-425C-80F7-EC5D09A5E69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7831</TotalTime>
  <Words>393</Words>
  <Application>Microsoft Office PowerPoint</Application>
  <PresentationFormat>Grand écran</PresentationFormat>
  <Paragraphs>115</Paragraphs>
  <Slides>22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9" baseType="lpstr">
      <vt:lpstr>Courier New</vt:lpstr>
      <vt:lpstr>Segoe UI Light</vt:lpstr>
      <vt:lpstr>Calibri Light</vt:lpstr>
      <vt:lpstr>Calibri</vt:lpstr>
      <vt:lpstr>Arial</vt:lpstr>
      <vt:lpstr>Segoe UI</vt:lpstr>
      <vt:lpstr>Thème Office</vt:lpstr>
      <vt:lpstr>Le développement côté client avec JavaScript</vt:lpstr>
      <vt:lpstr>Objectifs</vt:lpstr>
      <vt:lpstr>Curriculum vitae</vt:lpstr>
      <vt:lpstr>Pourquoi TypeScript ?</vt:lpstr>
      <vt:lpstr>Transcompilation</vt:lpstr>
      <vt:lpstr>Présentation PowerPoint</vt:lpstr>
      <vt:lpstr>Les variables</vt:lpstr>
      <vt:lpstr>Les énumérés</vt:lpstr>
      <vt:lpstr>Présentation PowerPoint</vt:lpstr>
      <vt:lpstr>Les classes</vt:lpstr>
      <vt:lpstr>L’héritage</vt:lpstr>
      <vt:lpstr>Les interfaces</vt:lpstr>
      <vt:lpstr>Les interfaces de méthodes</vt:lpstr>
      <vt:lpstr>Présentation PowerPoint</vt:lpstr>
      <vt:lpstr>Les génériques</vt:lpstr>
      <vt:lpstr>Présentation PowerPoint</vt:lpstr>
      <vt:lpstr>Les modules</vt:lpstr>
      <vt:lpstr>Présentation PowerPoint</vt:lpstr>
      <vt:lpstr>Les expressions lambdas</vt:lpstr>
      <vt:lpstr>Présentation PowerPoint</vt:lpstr>
      <vt:lpstr>Présentation PowerPoint</vt:lpstr>
      <vt:lpstr>Conclusion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Nathalie HERVOCHE</dc:creator>
  <cp:lastModifiedBy>Thierry RICHARD</cp:lastModifiedBy>
  <cp:revision>419</cp:revision>
  <cp:lastPrinted>2018-12-17T13:32:16Z</cp:lastPrinted>
  <dcterms:created xsi:type="dcterms:W3CDTF">2017-05-09T08:51:09Z</dcterms:created>
  <dcterms:modified xsi:type="dcterms:W3CDTF">2018-12-20T13:15:36Z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f66734b3-83b1-41cc-940e-f23d0c158fc1</vt:lpwstr>
  </property>
  <property fmtid="{D5CDD505-2E9C-101B-9397-08002B2CF9AE}" pid="3" name="ContentTypeId">
    <vt:lpwstr>0x010100486201FEAA9EBE4FA7C434936B46E6EC</vt:lpwstr>
  </property>
</Properties>
</file>